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2"/>
  </p:notesMasterIdLst>
  <p:sldIdLst>
    <p:sldId id="258" r:id="rId2"/>
    <p:sldId id="265" r:id="rId3"/>
    <p:sldId id="271" r:id="rId4"/>
    <p:sldId id="267" r:id="rId5"/>
    <p:sldId id="273" r:id="rId6"/>
    <p:sldId id="268" r:id="rId7"/>
    <p:sldId id="269" r:id="rId8"/>
    <p:sldId id="270" r:id="rId9"/>
    <p:sldId id="27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24" autoAdjust="0"/>
    <p:restoredTop sz="85688" autoAdjust="0"/>
  </p:normalViewPr>
  <p:slideViewPr>
    <p:cSldViewPr snapToGrid="0">
      <p:cViewPr varScale="1">
        <p:scale>
          <a:sx n="89" d="100"/>
          <a:sy n="89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E6DA51-FFFA-4734-8CEC-46070DF5F7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56B00E6-7E6F-4628-AB40-EB9B5B460D6C}">
      <dgm:prSet/>
      <dgm:spPr/>
      <dgm:t>
        <a:bodyPr/>
        <a:lstStyle/>
        <a:p>
          <a:r>
            <a:rPr lang="en-US" baseline="0"/>
            <a:t>Background</a:t>
          </a:r>
          <a:endParaRPr lang="en-US"/>
        </a:p>
      </dgm:t>
    </dgm:pt>
    <dgm:pt modelId="{C6FAFC3F-E1E0-4455-965C-7745299C6FFA}" type="parTrans" cxnId="{43588747-02D3-4AEA-8529-1EF3DB34BA74}">
      <dgm:prSet/>
      <dgm:spPr/>
      <dgm:t>
        <a:bodyPr/>
        <a:lstStyle/>
        <a:p>
          <a:endParaRPr lang="en-US"/>
        </a:p>
      </dgm:t>
    </dgm:pt>
    <dgm:pt modelId="{B137BAA1-DFB1-4D2E-A087-A9A948B92C11}" type="sibTrans" cxnId="{43588747-02D3-4AEA-8529-1EF3DB34BA74}">
      <dgm:prSet/>
      <dgm:spPr/>
      <dgm:t>
        <a:bodyPr/>
        <a:lstStyle/>
        <a:p>
          <a:endParaRPr lang="en-US"/>
        </a:p>
      </dgm:t>
    </dgm:pt>
    <dgm:pt modelId="{B76C072A-7D49-46D9-9E6E-49CA2924BD87}">
      <dgm:prSet/>
      <dgm:spPr/>
      <dgm:t>
        <a:bodyPr/>
        <a:lstStyle/>
        <a:p>
          <a:r>
            <a:rPr lang="en-US" b="0" i="0" u="none" dirty="0" err="1"/>
            <a:t>BraTS</a:t>
          </a:r>
          <a:r>
            <a:rPr lang="en-US" baseline="0" dirty="0"/>
            <a:t> dataset</a:t>
          </a:r>
          <a:endParaRPr lang="en-US" dirty="0"/>
        </a:p>
      </dgm:t>
    </dgm:pt>
    <dgm:pt modelId="{940A38C4-AD79-4435-83E5-0DC702E74711}" type="parTrans" cxnId="{417EAA2A-4B34-426F-933B-6F42B4F29C6B}">
      <dgm:prSet/>
      <dgm:spPr/>
      <dgm:t>
        <a:bodyPr/>
        <a:lstStyle/>
        <a:p>
          <a:endParaRPr lang="en-US"/>
        </a:p>
      </dgm:t>
    </dgm:pt>
    <dgm:pt modelId="{9D7E89DB-4E3D-4F0A-B775-8C8C47390F80}" type="sibTrans" cxnId="{417EAA2A-4B34-426F-933B-6F42B4F29C6B}">
      <dgm:prSet/>
      <dgm:spPr/>
      <dgm:t>
        <a:bodyPr/>
        <a:lstStyle/>
        <a:p>
          <a:endParaRPr lang="en-US"/>
        </a:p>
      </dgm:t>
    </dgm:pt>
    <dgm:pt modelId="{CEEF2998-3E71-4271-A263-926F253F634A}">
      <dgm:prSet/>
      <dgm:spPr/>
      <dgm:t>
        <a:bodyPr/>
        <a:lstStyle/>
        <a:p>
          <a:r>
            <a:rPr lang="en-US" baseline="0" dirty="0"/>
            <a:t>Segmentation models</a:t>
          </a:r>
          <a:endParaRPr lang="en-US" dirty="0"/>
        </a:p>
      </dgm:t>
    </dgm:pt>
    <dgm:pt modelId="{55BEA974-C016-48D7-B976-65448F9697B1}" type="parTrans" cxnId="{C0B0ED37-2A47-4F4D-9F58-097A23C42DD6}">
      <dgm:prSet/>
      <dgm:spPr/>
      <dgm:t>
        <a:bodyPr/>
        <a:lstStyle/>
        <a:p>
          <a:endParaRPr lang="en-US"/>
        </a:p>
      </dgm:t>
    </dgm:pt>
    <dgm:pt modelId="{AC5C7960-4F1D-42B9-90AD-ED7B2E017B02}" type="sibTrans" cxnId="{C0B0ED37-2A47-4F4D-9F58-097A23C42DD6}">
      <dgm:prSet/>
      <dgm:spPr/>
      <dgm:t>
        <a:bodyPr/>
        <a:lstStyle/>
        <a:p>
          <a:endParaRPr lang="en-US"/>
        </a:p>
      </dgm:t>
    </dgm:pt>
    <dgm:pt modelId="{78423B3D-809B-4B95-980E-51172B03CF6F}">
      <dgm:prSet/>
      <dgm:spPr/>
      <dgm:t>
        <a:bodyPr/>
        <a:lstStyle/>
        <a:p>
          <a:r>
            <a:rPr lang="en-US" baseline="0" dirty="0"/>
            <a:t>Code demonstration (GitHub)</a:t>
          </a:r>
          <a:endParaRPr lang="en-US" dirty="0"/>
        </a:p>
      </dgm:t>
    </dgm:pt>
    <dgm:pt modelId="{0E4A5493-D5CE-4DAD-B75E-C7FF1391719A}" type="parTrans" cxnId="{04A55C92-FF08-4903-88D1-8CCB01DDDBE8}">
      <dgm:prSet/>
      <dgm:spPr/>
      <dgm:t>
        <a:bodyPr/>
        <a:lstStyle/>
        <a:p>
          <a:endParaRPr lang="en-US"/>
        </a:p>
      </dgm:t>
    </dgm:pt>
    <dgm:pt modelId="{28A6CC6D-D511-4228-97F6-DBC95F875968}" type="sibTrans" cxnId="{04A55C92-FF08-4903-88D1-8CCB01DDDBE8}">
      <dgm:prSet/>
      <dgm:spPr/>
      <dgm:t>
        <a:bodyPr/>
        <a:lstStyle/>
        <a:p>
          <a:endParaRPr lang="en-US"/>
        </a:p>
      </dgm:t>
    </dgm:pt>
    <dgm:pt modelId="{AD72C8AD-9F56-4114-99E8-CCCC678C0E38}" type="pres">
      <dgm:prSet presAssocID="{AEE6DA51-FFFA-4734-8CEC-46070DF5F7A8}" presName="root" presStyleCnt="0">
        <dgm:presLayoutVars>
          <dgm:dir/>
          <dgm:resizeHandles val="exact"/>
        </dgm:presLayoutVars>
      </dgm:prSet>
      <dgm:spPr/>
    </dgm:pt>
    <dgm:pt modelId="{BDD2E143-DD21-4E7C-9F9B-1F3AE4A13A90}" type="pres">
      <dgm:prSet presAssocID="{256B00E6-7E6F-4628-AB40-EB9B5B460D6C}" presName="compNode" presStyleCnt="0"/>
      <dgm:spPr/>
    </dgm:pt>
    <dgm:pt modelId="{F55EC19E-2F64-42EB-B9DC-87D3E886794E}" type="pres">
      <dgm:prSet presAssocID="{256B00E6-7E6F-4628-AB40-EB9B5B460D6C}" presName="bgRect" presStyleLbl="bgShp" presStyleIdx="0" presStyleCnt="4"/>
      <dgm:spPr/>
    </dgm:pt>
    <dgm:pt modelId="{8E05EA08-2785-49DC-9E59-DDCD9D8EE268}" type="pres">
      <dgm:prSet presAssocID="{256B00E6-7E6F-4628-AB40-EB9B5B460D6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65BFAA4-8C81-41A7-9FF8-7CB75A44DAC5}" type="pres">
      <dgm:prSet presAssocID="{256B00E6-7E6F-4628-AB40-EB9B5B460D6C}" presName="spaceRect" presStyleCnt="0"/>
      <dgm:spPr/>
    </dgm:pt>
    <dgm:pt modelId="{CC114372-3E8D-4747-8854-AA3736867132}" type="pres">
      <dgm:prSet presAssocID="{256B00E6-7E6F-4628-AB40-EB9B5B460D6C}" presName="parTx" presStyleLbl="revTx" presStyleIdx="0" presStyleCnt="4">
        <dgm:presLayoutVars>
          <dgm:chMax val="0"/>
          <dgm:chPref val="0"/>
        </dgm:presLayoutVars>
      </dgm:prSet>
      <dgm:spPr/>
    </dgm:pt>
    <dgm:pt modelId="{BFCCE307-1941-4F06-80EF-70F45BD4091C}" type="pres">
      <dgm:prSet presAssocID="{B137BAA1-DFB1-4D2E-A087-A9A948B92C11}" presName="sibTrans" presStyleCnt="0"/>
      <dgm:spPr/>
    </dgm:pt>
    <dgm:pt modelId="{9EE79A67-555C-405A-941A-1338D8BD7C6C}" type="pres">
      <dgm:prSet presAssocID="{B76C072A-7D49-46D9-9E6E-49CA2924BD87}" presName="compNode" presStyleCnt="0"/>
      <dgm:spPr/>
    </dgm:pt>
    <dgm:pt modelId="{0B50631A-8703-46CE-828A-0751E0507EDE}" type="pres">
      <dgm:prSet presAssocID="{B76C072A-7D49-46D9-9E6E-49CA2924BD87}" presName="bgRect" presStyleLbl="bgShp" presStyleIdx="1" presStyleCnt="4"/>
      <dgm:spPr/>
    </dgm:pt>
    <dgm:pt modelId="{B3344D37-7EB5-41ED-B704-4105F9C8EF10}" type="pres">
      <dgm:prSet presAssocID="{B76C072A-7D49-46D9-9E6E-49CA2924BD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07B72E8-8A86-436A-9EEF-0088EB887CC7}" type="pres">
      <dgm:prSet presAssocID="{B76C072A-7D49-46D9-9E6E-49CA2924BD87}" presName="spaceRect" presStyleCnt="0"/>
      <dgm:spPr/>
    </dgm:pt>
    <dgm:pt modelId="{74F609E9-7B19-44D7-9F58-403DEE209266}" type="pres">
      <dgm:prSet presAssocID="{B76C072A-7D49-46D9-9E6E-49CA2924BD87}" presName="parTx" presStyleLbl="revTx" presStyleIdx="1" presStyleCnt="4">
        <dgm:presLayoutVars>
          <dgm:chMax val="0"/>
          <dgm:chPref val="0"/>
        </dgm:presLayoutVars>
      </dgm:prSet>
      <dgm:spPr/>
    </dgm:pt>
    <dgm:pt modelId="{22B6615D-2600-4206-B101-7FDC9BF8D8D6}" type="pres">
      <dgm:prSet presAssocID="{9D7E89DB-4E3D-4F0A-B775-8C8C47390F80}" presName="sibTrans" presStyleCnt="0"/>
      <dgm:spPr/>
    </dgm:pt>
    <dgm:pt modelId="{461364CB-9756-4818-8C52-013AD66AB75A}" type="pres">
      <dgm:prSet presAssocID="{CEEF2998-3E71-4271-A263-926F253F634A}" presName="compNode" presStyleCnt="0"/>
      <dgm:spPr/>
    </dgm:pt>
    <dgm:pt modelId="{A44368FE-9906-4BDB-9EB1-584B959C48D3}" type="pres">
      <dgm:prSet presAssocID="{CEEF2998-3E71-4271-A263-926F253F634A}" presName="bgRect" presStyleLbl="bgShp" presStyleIdx="2" presStyleCnt="4"/>
      <dgm:spPr/>
    </dgm:pt>
    <dgm:pt modelId="{318CABB9-B6AA-4CF2-8383-7BCDCB7E8BFF}" type="pres">
      <dgm:prSet presAssocID="{CEEF2998-3E71-4271-A263-926F253F634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10D9859-338B-49D7-972D-85279A41D110}" type="pres">
      <dgm:prSet presAssocID="{CEEF2998-3E71-4271-A263-926F253F634A}" presName="spaceRect" presStyleCnt="0"/>
      <dgm:spPr/>
    </dgm:pt>
    <dgm:pt modelId="{6E91A99C-AF4F-478E-868A-77641FAD7D8E}" type="pres">
      <dgm:prSet presAssocID="{CEEF2998-3E71-4271-A263-926F253F634A}" presName="parTx" presStyleLbl="revTx" presStyleIdx="2" presStyleCnt="4">
        <dgm:presLayoutVars>
          <dgm:chMax val="0"/>
          <dgm:chPref val="0"/>
        </dgm:presLayoutVars>
      </dgm:prSet>
      <dgm:spPr/>
    </dgm:pt>
    <dgm:pt modelId="{7D8572A5-C931-43FD-A98C-96C9E60E854F}" type="pres">
      <dgm:prSet presAssocID="{AC5C7960-4F1D-42B9-90AD-ED7B2E017B02}" presName="sibTrans" presStyleCnt="0"/>
      <dgm:spPr/>
    </dgm:pt>
    <dgm:pt modelId="{752B9CAE-0B12-433C-A231-E81920D1B653}" type="pres">
      <dgm:prSet presAssocID="{78423B3D-809B-4B95-980E-51172B03CF6F}" presName="compNode" presStyleCnt="0"/>
      <dgm:spPr/>
    </dgm:pt>
    <dgm:pt modelId="{F2FAAAEE-E94F-4344-80B2-4B104FFC8D4A}" type="pres">
      <dgm:prSet presAssocID="{78423B3D-809B-4B95-980E-51172B03CF6F}" presName="bgRect" presStyleLbl="bgShp" presStyleIdx="3" presStyleCnt="4"/>
      <dgm:spPr/>
    </dgm:pt>
    <dgm:pt modelId="{B0ACC3B9-F054-4353-B285-4945679C1DF3}" type="pres">
      <dgm:prSet presAssocID="{78423B3D-809B-4B95-980E-51172B03CF6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281995B-D784-4C3C-9BA4-65DBA1E1B5CA}" type="pres">
      <dgm:prSet presAssocID="{78423B3D-809B-4B95-980E-51172B03CF6F}" presName="spaceRect" presStyleCnt="0"/>
      <dgm:spPr/>
    </dgm:pt>
    <dgm:pt modelId="{D18AA1D3-CE25-46FC-B576-1CC4C1484EE4}" type="pres">
      <dgm:prSet presAssocID="{78423B3D-809B-4B95-980E-51172B03CF6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17EAA2A-4B34-426F-933B-6F42B4F29C6B}" srcId="{AEE6DA51-FFFA-4734-8CEC-46070DF5F7A8}" destId="{B76C072A-7D49-46D9-9E6E-49CA2924BD87}" srcOrd="1" destOrd="0" parTransId="{940A38C4-AD79-4435-83E5-0DC702E74711}" sibTransId="{9D7E89DB-4E3D-4F0A-B775-8C8C47390F80}"/>
    <dgm:cxn modelId="{C0B0ED37-2A47-4F4D-9F58-097A23C42DD6}" srcId="{AEE6DA51-FFFA-4734-8CEC-46070DF5F7A8}" destId="{CEEF2998-3E71-4271-A263-926F253F634A}" srcOrd="2" destOrd="0" parTransId="{55BEA974-C016-48D7-B976-65448F9697B1}" sibTransId="{AC5C7960-4F1D-42B9-90AD-ED7B2E017B02}"/>
    <dgm:cxn modelId="{77E69D3C-DBAD-4F10-A0BE-406C2AC8A5AA}" type="presOf" srcId="{78423B3D-809B-4B95-980E-51172B03CF6F}" destId="{D18AA1D3-CE25-46FC-B576-1CC4C1484EE4}" srcOrd="0" destOrd="0" presId="urn:microsoft.com/office/officeart/2018/2/layout/IconVerticalSolidList"/>
    <dgm:cxn modelId="{43588747-02D3-4AEA-8529-1EF3DB34BA74}" srcId="{AEE6DA51-FFFA-4734-8CEC-46070DF5F7A8}" destId="{256B00E6-7E6F-4628-AB40-EB9B5B460D6C}" srcOrd="0" destOrd="0" parTransId="{C6FAFC3F-E1E0-4455-965C-7745299C6FFA}" sibTransId="{B137BAA1-DFB1-4D2E-A087-A9A948B92C11}"/>
    <dgm:cxn modelId="{9C8F9E63-5728-4423-A8D3-6FE89018EAF9}" type="presOf" srcId="{B76C072A-7D49-46D9-9E6E-49CA2924BD87}" destId="{74F609E9-7B19-44D7-9F58-403DEE209266}" srcOrd="0" destOrd="0" presId="urn:microsoft.com/office/officeart/2018/2/layout/IconVerticalSolidList"/>
    <dgm:cxn modelId="{29F2D776-D6E7-483B-91AA-9EB580076C7E}" type="presOf" srcId="{AEE6DA51-FFFA-4734-8CEC-46070DF5F7A8}" destId="{AD72C8AD-9F56-4114-99E8-CCCC678C0E38}" srcOrd="0" destOrd="0" presId="urn:microsoft.com/office/officeart/2018/2/layout/IconVerticalSolidList"/>
    <dgm:cxn modelId="{04A55C92-FF08-4903-88D1-8CCB01DDDBE8}" srcId="{AEE6DA51-FFFA-4734-8CEC-46070DF5F7A8}" destId="{78423B3D-809B-4B95-980E-51172B03CF6F}" srcOrd="3" destOrd="0" parTransId="{0E4A5493-D5CE-4DAD-B75E-C7FF1391719A}" sibTransId="{28A6CC6D-D511-4228-97F6-DBC95F875968}"/>
    <dgm:cxn modelId="{AE0F1AAE-83F0-4567-9DD9-1E3727856C53}" type="presOf" srcId="{256B00E6-7E6F-4628-AB40-EB9B5B460D6C}" destId="{CC114372-3E8D-4747-8854-AA3736867132}" srcOrd="0" destOrd="0" presId="urn:microsoft.com/office/officeart/2018/2/layout/IconVerticalSolidList"/>
    <dgm:cxn modelId="{2316E8C5-BC07-41E3-9418-10643D463F7A}" type="presOf" srcId="{CEEF2998-3E71-4271-A263-926F253F634A}" destId="{6E91A99C-AF4F-478E-868A-77641FAD7D8E}" srcOrd="0" destOrd="0" presId="urn:microsoft.com/office/officeart/2018/2/layout/IconVerticalSolidList"/>
    <dgm:cxn modelId="{9EFC59C9-9EFB-404C-9B4E-323672200F22}" type="presParOf" srcId="{AD72C8AD-9F56-4114-99E8-CCCC678C0E38}" destId="{BDD2E143-DD21-4E7C-9F9B-1F3AE4A13A90}" srcOrd="0" destOrd="0" presId="urn:microsoft.com/office/officeart/2018/2/layout/IconVerticalSolidList"/>
    <dgm:cxn modelId="{5E0EFB14-0AAD-47A5-940C-DA38D6EF6991}" type="presParOf" srcId="{BDD2E143-DD21-4E7C-9F9B-1F3AE4A13A90}" destId="{F55EC19E-2F64-42EB-B9DC-87D3E886794E}" srcOrd="0" destOrd="0" presId="urn:microsoft.com/office/officeart/2018/2/layout/IconVerticalSolidList"/>
    <dgm:cxn modelId="{173116BA-91B2-4756-B629-BBEB5CD76924}" type="presParOf" srcId="{BDD2E143-DD21-4E7C-9F9B-1F3AE4A13A90}" destId="{8E05EA08-2785-49DC-9E59-DDCD9D8EE268}" srcOrd="1" destOrd="0" presId="urn:microsoft.com/office/officeart/2018/2/layout/IconVerticalSolidList"/>
    <dgm:cxn modelId="{671A5000-AF83-4CF1-ADC6-DEE4CB8AE08B}" type="presParOf" srcId="{BDD2E143-DD21-4E7C-9F9B-1F3AE4A13A90}" destId="{265BFAA4-8C81-41A7-9FF8-7CB75A44DAC5}" srcOrd="2" destOrd="0" presId="urn:microsoft.com/office/officeart/2018/2/layout/IconVerticalSolidList"/>
    <dgm:cxn modelId="{36F4AE58-07C1-4B12-A5D7-00C8B921B1E4}" type="presParOf" srcId="{BDD2E143-DD21-4E7C-9F9B-1F3AE4A13A90}" destId="{CC114372-3E8D-4747-8854-AA3736867132}" srcOrd="3" destOrd="0" presId="urn:microsoft.com/office/officeart/2018/2/layout/IconVerticalSolidList"/>
    <dgm:cxn modelId="{46023E24-E36A-4F57-840F-8B8FA1C8464C}" type="presParOf" srcId="{AD72C8AD-9F56-4114-99E8-CCCC678C0E38}" destId="{BFCCE307-1941-4F06-80EF-70F45BD4091C}" srcOrd="1" destOrd="0" presId="urn:microsoft.com/office/officeart/2018/2/layout/IconVerticalSolidList"/>
    <dgm:cxn modelId="{880A9094-FF45-4B95-8599-8E4E5EA2C2E1}" type="presParOf" srcId="{AD72C8AD-9F56-4114-99E8-CCCC678C0E38}" destId="{9EE79A67-555C-405A-941A-1338D8BD7C6C}" srcOrd="2" destOrd="0" presId="urn:microsoft.com/office/officeart/2018/2/layout/IconVerticalSolidList"/>
    <dgm:cxn modelId="{D57F9629-45DA-4B93-B186-D8647ECCF73C}" type="presParOf" srcId="{9EE79A67-555C-405A-941A-1338D8BD7C6C}" destId="{0B50631A-8703-46CE-828A-0751E0507EDE}" srcOrd="0" destOrd="0" presId="urn:microsoft.com/office/officeart/2018/2/layout/IconVerticalSolidList"/>
    <dgm:cxn modelId="{639B5FD5-193B-4A41-A658-FADE648A4504}" type="presParOf" srcId="{9EE79A67-555C-405A-941A-1338D8BD7C6C}" destId="{B3344D37-7EB5-41ED-B704-4105F9C8EF10}" srcOrd="1" destOrd="0" presId="urn:microsoft.com/office/officeart/2018/2/layout/IconVerticalSolidList"/>
    <dgm:cxn modelId="{0DBF247D-B1FB-4E41-BC97-A2095FEF8F2B}" type="presParOf" srcId="{9EE79A67-555C-405A-941A-1338D8BD7C6C}" destId="{807B72E8-8A86-436A-9EEF-0088EB887CC7}" srcOrd="2" destOrd="0" presId="urn:microsoft.com/office/officeart/2018/2/layout/IconVerticalSolidList"/>
    <dgm:cxn modelId="{55C07DF1-AB07-43E1-A784-32BA33FF1B99}" type="presParOf" srcId="{9EE79A67-555C-405A-941A-1338D8BD7C6C}" destId="{74F609E9-7B19-44D7-9F58-403DEE209266}" srcOrd="3" destOrd="0" presId="urn:microsoft.com/office/officeart/2018/2/layout/IconVerticalSolidList"/>
    <dgm:cxn modelId="{CFFDC822-5027-4958-A04E-05FFC59423BD}" type="presParOf" srcId="{AD72C8AD-9F56-4114-99E8-CCCC678C0E38}" destId="{22B6615D-2600-4206-B101-7FDC9BF8D8D6}" srcOrd="3" destOrd="0" presId="urn:microsoft.com/office/officeart/2018/2/layout/IconVerticalSolidList"/>
    <dgm:cxn modelId="{17988927-B3EE-4680-BB99-AE3B99ECFAE2}" type="presParOf" srcId="{AD72C8AD-9F56-4114-99E8-CCCC678C0E38}" destId="{461364CB-9756-4818-8C52-013AD66AB75A}" srcOrd="4" destOrd="0" presId="urn:microsoft.com/office/officeart/2018/2/layout/IconVerticalSolidList"/>
    <dgm:cxn modelId="{37BD6D69-1915-41C5-8CCD-8B3C05C47E4D}" type="presParOf" srcId="{461364CB-9756-4818-8C52-013AD66AB75A}" destId="{A44368FE-9906-4BDB-9EB1-584B959C48D3}" srcOrd="0" destOrd="0" presId="urn:microsoft.com/office/officeart/2018/2/layout/IconVerticalSolidList"/>
    <dgm:cxn modelId="{591BD651-6870-48ED-9AD1-287B70358424}" type="presParOf" srcId="{461364CB-9756-4818-8C52-013AD66AB75A}" destId="{318CABB9-B6AA-4CF2-8383-7BCDCB7E8BFF}" srcOrd="1" destOrd="0" presId="urn:microsoft.com/office/officeart/2018/2/layout/IconVerticalSolidList"/>
    <dgm:cxn modelId="{40B7B38E-D57B-478F-BB05-DB6C53B10733}" type="presParOf" srcId="{461364CB-9756-4818-8C52-013AD66AB75A}" destId="{A10D9859-338B-49D7-972D-85279A41D110}" srcOrd="2" destOrd="0" presId="urn:microsoft.com/office/officeart/2018/2/layout/IconVerticalSolidList"/>
    <dgm:cxn modelId="{C93F8D69-712D-4859-A0CE-13B32BEC123B}" type="presParOf" srcId="{461364CB-9756-4818-8C52-013AD66AB75A}" destId="{6E91A99C-AF4F-478E-868A-77641FAD7D8E}" srcOrd="3" destOrd="0" presId="urn:microsoft.com/office/officeart/2018/2/layout/IconVerticalSolidList"/>
    <dgm:cxn modelId="{5AC071EB-F8C8-4F60-A467-350690AFC74D}" type="presParOf" srcId="{AD72C8AD-9F56-4114-99E8-CCCC678C0E38}" destId="{7D8572A5-C931-43FD-A98C-96C9E60E854F}" srcOrd="5" destOrd="0" presId="urn:microsoft.com/office/officeart/2018/2/layout/IconVerticalSolidList"/>
    <dgm:cxn modelId="{FCC1C8D6-1354-49E4-B2E2-5248840C4B26}" type="presParOf" srcId="{AD72C8AD-9F56-4114-99E8-CCCC678C0E38}" destId="{752B9CAE-0B12-433C-A231-E81920D1B653}" srcOrd="6" destOrd="0" presId="urn:microsoft.com/office/officeart/2018/2/layout/IconVerticalSolidList"/>
    <dgm:cxn modelId="{7DBB6B91-F57E-4997-A38F-07295A487B09}" type="presParOf" srcId="{752B9CAE-0B12-433C-A231-E81920D1B653}" destId="{F2FAAAEE-E94F-4344-80B2-4B104FFC8D4A}" srcOrd="0" destOrd="0" presId="urn:microsoft.com/office/officeart/2018/2/layout/IconVerticalSolidList"/>
    <dgm:cxn modelId="{747967B3-3FCD-4381-9133-41DD685BBF6D}" type="presParOf" srcId="{752B9CAE-0B12-433C-A231-E81920D1B653}" destId="{B0ACC3B9-F054-4353-B285-4945679C1DF3}" srcOrd="1" destOrd="0" presId="urn:microsoft.com/office/officeart/2018/2/layout/IconVerticalSolidList"/>
    <dgm:cxn modelId="{F7C05C78-9C75-475F-9DD9-AB25D689253E}" type="presParOf" srcId="{752B9CAE-0B12-433C-A231-E81920D1B653}" destId="{C281995B-D784-4C3C-9BA4-65DBA1E1B5CA}" srcOrd="2" destOrd="0" presId="urn:microsoft.com/office/officeart/2018/2/layout/IconVerticalSolidList"/>
    <dgm:cxn modelId="{EAED73F8-B97F-444A-849C-A61B4AAD4582}" type="presParOf" srcId="{752B9CAE-0B12-433C-A231-E81920D1B653}" destId="{D18AA1D3-CE25-46FC-B576-1CC4C1484E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EC19E-2F64-42EB-B9DC-87D3E886794E}">
      <dsp:nvSpPr>
        <dsp:cNvPr id="0" name=""/>
        <dsp:cNvSpPr/>
      </dsp:nvSpPr>
      <dsp:spPr>
        <a:xfrm>
          <a:off x="0" y="1743"/>
          <a:ext cx="8777329" cy="883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5EA08-2785-49DC-9E59-DDCD9D8EE268}">
      <dsp:nvSpPr>
        <dsp:cNvPr id="0" name=""/>
        <dsp:cNvSpPr/>
      </dsp:nvSpPr>
      <dsp:spPr>
        <a:xfrm>
          <a:off x="267345" y="200596"/>
          <a:ext cx="486083" cy="4860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14372-3E8D-4747-8854-AA3736867132}">
      <dsp:nvSpPr>
        <dsp:cNvPr id="0" name=""/>
        <dsp:cNvSpPr/>
      </dsp:nvSpPr>
      <dsp:spPr>
        <a:xfrm>
          <a:off x="1020774" y="1743"/>
          <a:ext cx="7756554" cy="88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34" tIns="93534" rIns="93534" bIns="9353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Background</a:t>
          </a:r>
          <a:endParaRPr lang="en-US" sz="2200" kern="1200"/>
        </a:p>
      </dsp:txBody>
      <dsp:txXfrm>
        <a:off x="1020774" y="1743"/>
        <a:ext cx="7756554" cy="883787"/>
      </dsp:txXfrm>
    </dsp:sp>
    <dsp:sp modelId="{0B50631A-8703-46CE-828A-0751E0507EDE}">
      <dsp:nvSpPr>
        <dsp:cNvPr id="0" name=""/>
        <dsp:cNvSpPr/>
      </dsp:nvSpPr>
      <dsp:spPr>
        <a:xfrm>
          <a:off x="0" y="1106478"/>
          <a:ext cx="8777329" cy="883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44D37-7EB5-41ED-B704-4105F9C8EF10}">
      <dsp:nvSpPr>
        <dsp:cNvPr id="0" name=""/>
        <dsp:cNvSpPr/>
      </dsp:nvSpPr>
      <dsp:spPr>
        <a:xfrm>
          <a:off x="267345" y="1305330"/>
          <a:ext cx="486083" cy="4860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609E9-7B19-44D7-9F58-403DEE209266}">
      <dsp:nvSpPr>
        <dsp:cNvPr id="0" name=""/>
        <dsp:cNvSpPr/>
      </dsp:nvSpPr>
      <dsp:spPr>
        <a:xfrm>
          <a:off x="1020774" y="1106478"/>
          <a:ext cx="7756554" cy="88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34" tIns="93534" rIns="93534" bIns="9353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u="none" kern="1200" dirty="0" err="1"/>
            <a:t>BraTS</a:t>
          </a:r>
          <a:r>
            <a:rPr lang="en-US" sz="2200" kern="1200" baseline="0" dirty="0"/>
            <a:t> dataset</a:t>
          </a:r>
          <a:endParaRPr lang="en-US" sz="2200" kern="1200" dirty="0"/>
        </a:p>
      </dsp:txBody>
      <dsp:txXfrm>
        <a:off x="1020774" y="1106478"/>
        <a:ext cx="7756554" cy="883787"/>
      </dsp:txXfrm>
    </dsp:sp>
    <dsp:sp modelId="{A44368FE-9906-4BDB-9EB1-584B959C48D3}">
      <dsp:nvSpPr>
        <dsp:cNvPr id="0" name=""/>
        <dsp:cNvSpPr/>
      </dsp:nvSpPr>
      <dsp:spPr>
        <a:xfrm>
          <a:off x="0" y="2211212"/>
          <a:ext cx="8777329" cy="883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CABB9-B6AA-4CF2-8383-7BCDCB7E8BFF}">
      <dsp:nvSpPr>
        <dsp:cNvPr id="0" name=""/>
        <dsp:cNvSpPr/>
      </dsp:nvSpPr>
      <dsp:spPr>
        <a:xfrm>
          <a:off x="267345" y="2410065"/>
          <a:ext cx="486083" cy="4860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1A99C-AF4F-478E-868A-77641FAD7D8E}">
      <dsp:nvSpPr>
        <dsp:cNvPr id="0" name=""/>
        <dsp:cNvSpPr/>
      </dsp:nvSpPr>
      <dsp:spPr>
        <a:xfrm>
          <a:off x="1020774" y="2211212"/>
          <a:ext cx="7756554" cy="88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34" tIns="93534" rIns="93534" bIns="9353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Segmentation models</a:t>
          </a:r>
          <a:endParaRPr lang="en-US" sz="2200" kern="1200" dirty="0"/>
        </a:p>
      </dsp:txBody>
      <dsp:txXfrm>
        <a:off x="1020774" y="2211212"/>
        <a:ext cx="7756554" cy="883787"/>
      </dsp:txXfrm>
    </dsp:sp>
    <dsp:sp modelId="{F2FAAAEE-E94F-4344-80B2-4B104FFC8D4A}">
      <dsp:nvSpPr>
        <dsp:cNvPr id="0" name=""/>
        <dsp:cNvSpPr/>
      </dsp:nvSpPr>
      <dsp:spPr>
        <a:xfrm>
          <a:off x="0" y="3315947"/>
          <a:ext cx="8777329" cy="88378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CC3B9-F054-4353-B285-4945679C1DF3}">
      <dsp:nvSpPr>
        <dsp:cNvPr id="0" name=""/>
        <dsp:cNvSpPr/>
      </dsp:nvSpPr>
      <dsp:spPr>
        <a:xfrm>
          <a:off x="267345" y="3514799"/>
          <a:ext cx="486083" cy="4860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AA1D3-CE25-46FC-B576-1CC4C1484EE4}">
      <dsp:nvSpPr>
        <dsp:cNvPr id="0" name=""/>
        <dsp:cNvSpPr/>
      </dsp:nvSpPr>
      <dsp:spPr>
        <a:xfrm>
          <a:off x="1020774" y="3315947"/>
          <a:ext cx="7756554" cy="8837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534" tIns="93534" rIns="93534" bIns="9353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Code demonstration (GitHub)</a:t>
          </a:r>
          <a:endParaRPr lang="en-US" sz="2200" kern="1200" dirty="0"/>
        </a:p>
      </dsp:txBody>
      <dsp:txXfrm>
        <a:off x="1020774" y="3315947"/>
        <a:ext cx="7756554" cy="883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0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4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3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8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52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0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tumorsegmentati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rrmorgen/Brain-Lesion-Segmentation-from-MRI-Images" TargetMode="Externa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87627EC7-68B0-47CC-9103-0707C50C2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921" b="6107"/>
          <a:stretch/>
        </p:blipFill>
        <p:spPr>
          <a:xfrm>
            <a:off x="19" y="10"/>
            <a:ext cx="1218962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sz="6000" b="1" dirty="0"/>
              <a:t>Brain Lesion Segmentation from MRI Images</a:t>
            </a: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F774E8E4-3A52-4B19-AFD7-B242CE61A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E7998A-1D37-3142-9426-DC20C2AF3932}"/>
              </a:ext>
            </a:extLst>
          </p:cNvPr>
          <p:cNvSpPr txBox="1">
            <a:spLocks/>
          </p:cNvSpPr>
          <p:nvPr/>
        </p:nvSpPr>
        <p:spPr>
          <a:xfrm>
            <a:off x="1582923" y="5355523"/>
            <a:ext cx="9026153" cy="7435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76854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References</a:t>
            </a:r>
          </a:p>
        </p:txBody>
      </p:sp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Havaei</a:t>
            </a:r>
            <a:r>
              <a:rPr lang="en-US" sz="1700" dirty="0"/>
              <a:t>, M., Davy, A., </a:t>
            </a:r>
            <a:r>
              <a:rPr lang="en-US" sz="1700" dirty="0" err="1"/>
              <a:t>Warde</a:t>
            </a:r>
            <a:r>
              <a:rPr lang="en-US" sz="1700" dirty="0"/>
              <a:t>-Farley, D., </a:t>
            </a:r>
            <a:r>
              <a:rPr lang="en-US" sz="1700" dirty="0" err="1"/>
              <a:t>Biard</a:t>
            </a:r>
            <a:r>
              <a:rPr lang="en-US" sz="1700" dirty="0"/>
              <a:t>, A., Courville, A., </a:t>
            </a:r>
            <a:r>
              <a:rPr lang="en-US" sz="1700" dirty="0" err="1"/>
              <a:t>Bengio</a:t>
            </a:r>
            <a:r>
              <a:rPr lang="en-US" sz="1700" dirty="0"/>
              <a:t>, Y., ... &amp; Larochelle, H. (2017). Brain tumor segmentation with deep neural networks. Medical image analysis, 35, 18-31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Menze</a:t>
            </a:r>
            <a:r>
              <a:rPr lang="en-US" sz="1700" dirty="0"/>
              <a:t>, B. H., </a:t>
            </a:r>
            <a:r>
              <a:rPr lang="en-US" sz="1700" dirty="0" err="1"/>
              <a:t>Jakab</a:t>
            </a:r>
            <a:r>
              <a:rPr lang="en-US" sz="1700" dirty="0"/>
              <a:t>, A., Bauer, S., </a:t>
            </a:r>
            <a:r>
              <a:rPr lang="en-US" sz="1700" dirty="0" err="1"/>
              <a:t>Kalpathy</a:t>
            </a:r>
            <a:r>
              <a:rPr lang="en-US" sz="1700" dirty="0"/>
              <a:t>-Cramer, J., Farahani, K., Kirby, J., ... &amp; </a:t>
            </a:r>
            <a:r>
              <a:rPr lang="en-US" sz="1700" dirty="0" err="1"/>
              <a:t>Lanczi</a:t>
            </a:r>
            <a:r>
              <a:rPr lang="en-US" sz="1700" dirty="0"/>
              <a:t>, L. (2014). The multimodal brain tumor image segmentation benchmark (BRATS). IEEE transactions on medical imaging, 34(10), 1993-2024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Ronneberger</a:t>
            </a:r>
            <a:r>
              <a:rPr lang="en-US" sz="1700" dirty="0"/>
              <a:t>, O., Fischer, P., &amp; </a:t>
            </a:r>
            <a:r>
              <a:rPr lang="en-US" sz="1700" dirty="0" err="1"/>
              <a:t>Brox</a:t>
            </a:r>
            <a:r>
              <a:rPr lang="en-US" sz="1700" dirty="0"/>
              <a:t>, T. (2015, October). U-net: Convolutional networks for biomedical image segmentation. In International Conference on Medical image computing and computer-assisted intervention (pp. 234-241). Springer, Cham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/>
              <a:t>Gu, Z., Cheng, J., Fu, H., Zhou, K., Hao, H., Zhao, Y., ... &amp; Liu, J. (2019). CE-Net: context encoder network for 2D medical image segmentation. IEEE transactions on medical imaging, 38(10), 2281-2292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23040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F86FC7-F21C-4D6A-BB80-3D825A0BC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363135-54C7-4ABB-9BB8-C95688EC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248326"/>
            <a:ext cx="10832418" cy="2609674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ED7E9-E15C-7642-8C39-CF200CE49615}"/>
              </a:ext>
            </a:extLst>
          </p:cNvPr>
          <p:cNvSpPr/>
          <p:nvPr/>
        </p:nvSpPr>
        <p:spPr>
          <a:xfrm>
            <a:off x="1665696" y="1524000"/>
            <a:ext cx="2286000" cy="258774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A9C0FB-8ABE-0D4C-8EB2-25403DE072A6}"/>
              </a:ext>
            </a:extLst>
          </p:cNvPr>
          <p:cNvSpPr/>
          <p:nvPr/>
        </p:nvSpPr>
        <p:spPr>
          <a:xfrm>
            <a:off x="4820789" y="1524000"/>
            <a:ext cx="2286000" cy="2587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7">
            <a:extLst>
              <a:ext uri="{FF2B5EF4-FFF2-40B4-BE49-F238E27FC236}">
                <a16:creationId xmlns:a16="http://schemas.microsoft.com/office/drawing/2014/main" id="{9B6C60E1-5195-4C4B-96A5-F6776D98EEC8}"/>
              </a:ext>
            </a:extLst>
          </p:cNvPr>
          <p:cNvSpPr txBox="1">
            <a:spLocks/>
          </p:cNvSpPr>
          <p:nvPr/>
        </p:nvSpPr>
        <p:spPr>
          <a:xfrm>
            <a:off x="7975882" y="4430328"/>
            <a:ext cx="2541502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 Morgenstein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57B063-75A3-E14E-9116-F2FDA42D7C56}"/>
              </a:ext>
            </a:extLst>
          </p:cNvPr>
          <p:cNvSpPr/>
          <p:nvPr/>
        </p:nvSpPr>
        <p:spPr>
          <a:xfrm>
            <a:off x="8103633" y="1519158"/>
            <a:ext cx="2286000" cy="258774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74B59564-CFB8-8342-AA09-497C1F0066D2}"/>
              </a:ext>
            </a:extLst>
          </p:cNvPr>
          <p:cNvSpPr txBox="1">
            <a:spLocks/>
          </p:cNvSpPr>
          <p:nvPr/>
        </p:nvSpPr>
        <p:spPr>
          <a:xfrm>
            <a:off x="4908739" y="4447682"/>
            <a:ext cx="2110099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Nitzan Segal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55BF4967-F04C-8B4A-8804-3FBD4360C0A9}"/>
              </a:ext>
            </a:extLst>
          </p:cNvPr>
          <p:cNvSpPr txBox="1">
            <a:spLocks/>
          </p:cNvSpPr>
          <p:nvPr/>
        </p:nvSpPr>
        <p:spPr>
          <a:xfrm>
            <a:off x="1969362" y="4447682"/>
            <a:ext cx="1678667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Dajr Alfred</a:t>
            </a:r>
          </a:p>
        </p:txBody>
      </p:sp>
    </p:spTree>
    <p:extLst>
      <p:ext uri="{BB962C8B-B14F-4D97-AF65-F5344CB8AC3E}">
        <p14:creationId xmlns:p14="http://schemas.microsoft.com/office/powerpoint/2010/main" val="240167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1D80B5B-8CAF-4A7F-B4DD-95779BB23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0424196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256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823513" cy="43513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MRI scans are essential in the effort of diagnosing and treating brain tumors</a:t>
            </a:r>
          </a:p>
          <a:p>
            <a:pPr>
              <a:lnSpc>
                <a:spcPct val="150000"/>
              </a:lnSpc>
            </a:pPr>
            <a:r>
              <a:rPr lang="en-US" dirty="0"/>
              <a:t>Often, the MRI data is subject to added artifacts resulting in bias to the scans, affecting the segmentation and the diagnostic process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Computer algorithms for brain lesion segmentation aim to isolate malignant tumorous regions from the healthy tissue, in a quick and more accurate manner, compared to the manual segmentation process, helping to provide a successful treatment</a:t>
            </a:r>
          </a:p>
        </p:txBody>
      </p:sp>
    </p:spTree>
    <p:extLst>
      <p:ext uri="{BB962C8B-B14F-4D97-AF65-F5344CB8AC3E}">
        <p14:creationId xmlns:p14="http://schemas.microsoft.com/office/powerpoint/2010/main" val="173453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FastElderlyGodwit-mobile.mp4" descr="FastElderlyGodwit-mobile.mp4">
            <a:hlinkClick r:id="" action="ppaction://media"/>
            <a:extLst>
              <a:ext uri="{FF2B5EF4-FFF2-40B4-BE49-F238E27FC236}">
                <a16:creationId xmlns:a16="http://schemas.microsoft.com/office/drawing/2014/main" id="{8F354CE3-08BC-224A-8A7E-3C530B6E7E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667" y="755363"/>
            <a:ext cx="9548706" cy="53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BraTS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brain MRI data was provided by the </a:t>
            </a:r>
            <a:r>
              <a:rPr lang="en-US" dirty="0">
                <a:hlinkClick r:id="rId2"/>
              </a:rPr>
              <a:t>MICCAI BraTS Challenge</a:t>
            </a:r>
            <a:r>
              <a:rPr lang="en-US" dirty="0"/>
              <a:t> database (fully anonymized images from the Cancer Imaging Archive). Images are in a *.</a:t>
            </a:r>
            <a:r>
              <a:rPr lang="en-US" dirty="0" err="1"/>
              <a:t>mha</a:t>
            </a:r>
            <a:r>
              <a:rPr lang="en-US" dirty="0"/>
              <a:t> format</a:t>
            </a:r>
          </a:p>
          <a:p>
            <a:pPr>
              <a:lnSpc>
                <a:spcPct val="150000"/>
              </a:lnSpc>
            </a:pPr>
            <a:r>
              <a:rPr lang="en-US" dirty="0"/>
              <a:t>The dataset consists of approximately 220 high-grade glioma cases and 54 low-grade cases. Each case includes T1, T1C, T2, Flair , Train cases additionally include ground truth labels</a:t>
            </a:r>
          </a:p>
          <a:p>
            <a:pPr>
              <a:lnSpc>
                <a:spcPct val="150000"/>
              </a:lnSpc>
            </a:pPr>
            <a:r>
              <a:rPr lang="en-US" dirty="0"/>
              <a:t>The segmentation is aimed to label the cases by:</a:t>
            </a:r>
            <a:br>
              <a:rPr lang="en-US" dirty="0"/>
            </a:br>
            <a:r>
              <a:rPr lang="en-US" b="1" dirty="0"/>
              <a:t>1</a:t>
            </a:r>
            <a:r>
              <a:rPr lang="en-US" dirty="0"/>
              <a:t> necrosis </a:t>
            </a:r>
            <a:r>
              <a:rPr lang="en-US" b="1" dirty="0"/>
              <a:t>2</a:t>
            </a:r>
            <a:r>
              <a:rPr lang="en-US" dirty="0"/>
              <a:t> edema </a:t>
            </a:r>
            <a:r>
              <a:rPr lang="en-US" b="1" dirty="0"/>
              <a:t>3</a:t>
            </a:r>
            <a:r>
              <a:rPr lang="en-US" dirty="0"/>
              <a:t> non-enhancing tumor </a:t>
            </a:r>
            <a:r>
              <a:rPr lang="en-US" b="1" dirty="0"/>
              <a:t>4</a:t>
            </a:r>
            <a:r>
              <a:rPr lang="en-US" dirty="0"/>
              <a:t> enhancing tumor </a:t>
            </a:r>
            <a:r>
              <a:rPr lang="en-US" b="1" dirty="0"/>
              <a:t>0</a:t>
            </a:r>
            <a:r>
              <a:rPr lang="en-US" dirty="0"/>
              <a:t> else</a:t>
            </a:r>
          </a:p>
        </p:txBody>
      </p:sp>
    </p:spTree>
    <p:extLst>
      <p:ext uri="{BB962C8B-B14F-4D97-AF65-F5344CB8AC3E}">
        <p14:creationId xmlns:p14="http://schemas.microsoft.com/office/powerpoint/2010/main" val="414336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BraTS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480005" cy="35403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Each patient MRI produces around 600 images </a:t>
            </a:r>
            <a:r>
              <a:rPr lang="en-US" dirty="0">
                <a:sym typeface="Wingdings" pitchFamily="2" charset="2"/>
              </a:rPr>
              <a:t> The </a:t>
            </a:r>
            <a:r>
              <a:rPr lang="en-US" dirty="0"/>
              <a:t>four sequences produce 155 slices each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preprocessing stage is designed to transforms scans of same slice into strip of all the images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models are trained on randomly selected 33x33 patches of MRI strip images. Each input has 4 channels, one for each imaging sequence</a:t>
            </a:r>
          </a:p>
        </p:txBody>
      </p:sp>
    </p:spTree>
    <p:extLst>
      <p:ext uri="{BB962C8B-B14F-4D97-AF65-F5344CB8AC3E}">
        <p14:creationId xmlns:p14="http://schemas.microsoft.com/office/powerpoint/2010/main" val="4144999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Segmentation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480005" cy="35403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this project we explored the models: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U-Net architecture, a 4 layers model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Fully Convolutional Neural Network (FCN) with 4 convolutional, max-pooling layers followed by convolution and </a:t>
            </a:r>
            <a:r>
              <a:rPr lang="en-US" dirty="0" err="1"/>
              <a:t>softmax</a:t>
            </a:r>
            <a:r>
              <a:rPr lang="en-US" dirty="0"/>
              <a:t> layers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CE-Net (?)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*Each model was tested for its efficiency on a 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204067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eacher">
            <a:extLst>
              <a:ext uri="{FF2B5EF4-FFF2-40B4-BE49-F238E27FC236}">
                <a16:creationId xmlns:a16="http://schemas.microsoft.com/office/drawing/2014/main" id="{1818926A-CC79-5840-A3A3-5910A0CDE8EF}"/>
              </a:ext>
            </a:extLst>
          </p:cNvPr>
          <p:cNvSpPr/>
          <p:nvPr/>
        </p:nvSpPr>
        <p:spPr>
          <a:xfrm>
            <a:off x="755374" y="1802297"/>
            <a:ext cx="3922643" cy="4174434"/>
          </a:xfrm>
          <a:prstGeom prst="rect">
            <a:avLst/>
          </a:prstGeom>
          <a:blipFill dpi="0" rotWithShape="1">
            <a:blip r:embed="rId3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9069156"/>
              <a:satOff val="5029"/>
              <a:lumOff val="2549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5B850-27FD-E845-B655-4C8025707F82}"/>
              </a:ext>
            </a:extLst>
          </p:cNvPr>
          <p:cNvSpPr/>
          <p:nvPr/>
        </p:nvSpPr>
        <p:spPr>
          <a:xfrm>
            <a:off x="3922643" y="3207026"/>
            <a:ext cx="755374" cy="690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602" y="2960118"/>
            <a:ext cx="7842371" cy="937764"/>
          </a:xfrm>
        </p:spPr>
        <p:txBody>
          <a:bodyPr/>
          <a:lstStyle/>
          <a:p>
            <a:pPr lvl="0"/>
            <a:r>
              <a:rPr lang="en-US" dirty="0"/>
              <a:t>Code demonstration (</a:t>
            </a:r>
            <a:r>
              <a:rPr lang="en-US" dirty="0">
                <a:hlinkClick r:id="rId5"/>
              </a:rPr>
              <a:t>GitHub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304806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508</Words>
  <Application>Microsoft Macintosh PowerPoint</Application>
  <PresentationFormat>Widescreen</PresentationFormat>
  <Paragraphs>39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Schoolbook</vt:lpstr>
      <vt:lpstr>Wingdings 2</vt:lpstr>
      <vt:lpstr>View</vt:lpstr>
      <vt:lpstr>Brain Lesion Segmentation from MRI Images</vt:lpstr>
      <vt:lpstr>PowerPoint Presentation</vt:lpstr>
      <vt:lpstr>Outline</vt:lpstr>
      <vt:lpstr>Background</vt:lpstr>
      <vt:lpstr>PowerPoint Presentation</vt:lpstr>
      <vt:lpstr>BraTS dataset</vt:lpstr>
      <vt:lpstr>BraTS dataset</vt:lpstr>
      <vt:lpstr>Segmentation models</vt:lpstr>
      <vt:lpstr>Code demonstration (GitHub)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Lesion Segmentation from MRI Images</dc:title>
  <dc:creator>Barr Morgenstein</dc:creator>
  <cp:lastModifiedBy>Barr Morgenstein</cp:lastModifiedBy>
  <cp:revision>3</cp:revision>
  <dcterms:created xsi:type="dcterms:W3CDTF">2020-05-08T01:38:23Z</dcterms:created>
  <dcterms:modified xsi:type="dcterms:W3CDTF">2020-05-10T16:57:34Z</dcterms:modified>
</cp:coreProperties>
</file>